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92" r:id="rId3"/>
    <p:sldId id="257" r:id="rId4"/>
    <p:sldId id="298" r:id="rId5"/>
    <p:sldId id="291" r:id="rId6"/>
    <p:sldId id="258" r:id="rId7"/>
    <p:sldId id="268" r:id="rId8"/>
    <p:sldId id="294" r:id="rId9"/>
    <p:sldId id="299" r:id="rId10"/>
    <p:sldId id="300" r:id="rId11"/>
    <p:sldId id="302" r:id="rId12"/>
    <p:sldId id="301" r:id="rId13"/>
    <p:sldId id="304" r:id="rId14"/>
    <p:sldId id="287" r:id="rId15"/>
    <p:sldId id="303" r:id="rId16"/>
    <p:sldId id="297" r:id="rId17"/>
    <p:sldId id="296" r:id="rId18"/>
    <p:sldId id="295" r:id="rId19"/>
    <p:sldId id="293" r:id="rId20"/>
    <p:sldId id="281" r:id="rId21"/>
    <p:sldId id="267"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22" autoAdjust="0"/>
  </p:normalViewPr>
  <p:slideViewPr>
    <p:cSldViewPr snapToGrid="0" snapToObjects="1">
      <p:cViewPr varScale="1">
        <p:scale>
          <a:sx n="102" d="100"/>
          <a:sy n="102" d="100"/>
        </p:scale>
        <p:origin x="222" y="31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D886-B83A-20EF-4888-C57457D79AC0}"/>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 Data-Driven Explanation of the 2024 Crime Surge</a:t>
            </a:r>
          </a:p>
        </p:txBody>
      </p:sp>
      <p:sp>
        <p:nvSpPr>
          <p:cNvPr id="3" name="Date Placeholder 2">
            <a:extLst>
              <a:ext uri="{FF2B5EF4-FFF2-40B4-BE49-F238E27FC236}">
                <a16:creationId xmlns:a16="http://schemas.microsoft.com/office/drawing/2014/main" id="{78E0FE0D-7B41-C2B9-B238-7F1A7DB0F8EB}"/>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50D35750-0432-ED97-1340-5133F33F767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2A687D4-CBD1-D1F7-1B54-CA5B45F5D372}"/>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9" name="Picture 8">
            <a:extLst>
              <a:ext uri="{FF2B5EF4-FFF2-40B4-BE49-F238E27FC236}">
                <a16:creationId xmlns:a16="http://schemas.microsoft.com/office/drawing/2014/main" id="{1629BFF6-EE99-F63B-09DD-019CC474E8B2}"/>
              </a:ext>
            </a:extLst>
          </p:cNvPr>
          <p:cNvPicPr>
            <a:picLocks noChangeAspect="1"/>
          </p:cNvPicPr>
          <p:nvPr/>
        </p:nvPicPr>
        <p:blipFill>
          <a:blip r:embed="rId2"/>
          <a:stretch>
            <a:fillRect/>
          </a:stretch>
        </p:blipFill>
        <p:spPr>
          <a:xfrm>
            <a:off x="489999" y="1317695"/>
            <a:ext cx="9210676" cy="5107668"/>
          </a:xfrm>
          <a:prstGeom prst="rect">
            <a:avLst/>
          </a:prstGeom>
        </p:spPr>
      </p:pic>
      <p:sp>
        <p:nvSpPr>
          <p:cNvPr id="7" name="TextBox 6">
            <a:extLst>
              <a:ext uri="{FF2B5EF4-FFF2-40B4-BE49-F238E27FC236}">
                <a16:creationId xmlns:a16="http://schemas.microsoft.com/office/drawing/2014/main" id="{75313697-3B41-2175-9922-E574A184A060}"/>
              </a:ext>
            </a:extLst>
          </p:cNvPr>
          <p:cNvSpPr txBox="1"/>
          <p:nvPr/>
        </p:nvSpPr>
        <p:spPr>
          <a:xfrm>
            <a:off x="9954883" y="1437318"/>
            <a:ext cx="1915064" cy="4852675"/>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2024 anomaly is attributed to a convergence of factors: a national surge in auto theft rings targeting the region, increased proliferation of illegal firearms, and ongoing turf wars in the tow truck industry, all exacerbated by systemic challenges.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3099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Analyzing Crime Factors with Multiple Data Sources</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2"/>
          <a:stretch>
            <a:fillRect/>
          </a:stretch>
        </p:blipFill>
        <p:spPr>
          <a:xfrm>
            <a:off x="609600" y="1416126"/>
            <a:ext cx="5998590" cy="5266115"/>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3"/>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319195"/>
            <a:ext cx="4755641" cy="532453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p:txBody>
      </p:sp>
    </p:spTree>
    <p:extLst>
      <p:ext uri="{BB962C8B-B14F-4D97-AF65-F5344CB8AC3E}">
        <p14:creationId xmlns:p14="http://schemas.microsoft.com/office/powerpoint/2010/main" val="169251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12</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2"/>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3"/>
          <a:stretch>
            <a:fillRect/>
          </a:stretch>
        </p:blipFill>
        <p:spPr>
          <a:xfrm>
            <a:off x="6334125" y="1246905"/>
            <a:ext cx="5674674" cy="2242917"/>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575446"/>
            <a:ext cx="5819775" cy="3231654"/>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.Despite the low R², the model provides a valuable baseline for resource planning and reliably identifies seasonal highs and lows</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C3DC-D289-EF64-5FC0-723239A7AE6A}"/>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Understanding Our Model's Performance</a:t>
            </a:r>
            <a:endParaRPr lang="en-CA"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7AF2CB3-7547-F42E-E0AB-C5F8F1FD9ACD}"/>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592C5F0-FF06-A893-D288-008A97118188}"/>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79CAE3B0-F913-1C21-CF79-2FEE97E71870}"/>
              </a:ext>
            </a:extLst>
          </p:cNvPr>
          <p:cNvSpPr>
            <a:spLocks noGrp="1"/>
          </p:cNvSpPr>
          <p:nvPr>
            <p:ph type="sldNum" sz="quarter" idx="12"/>
          </p:nvPr>
        </p:nvSpPr>
        <p:spPr/>
        <p:txBody>
          <a:bodyPr/>
          <a:lstStyle/>
          <a:p>
            <a:fld id="{C1FF6DA9-008F-8B48-92A6-B652298478BF}" type="slidenum">
              <a:rPr lang="en-US" smtClean="0"/>
              <a:t>13</a:t>
            </a:fld>
            <a:endParaRPr lang="en-US"/>
          </a:p>
        </p:txBody>
      </p:sp>
      <p:sp>
        <p:nvSpPr>
          <p:cNvPr id="7" name="TextBox 6">
            <a:extLst>
              <a:ext uri="{FF2B5EF4-FFF2-40B4-BE49-F238E27FC236}">
                <a16:creationId xmlns:a16="http://schemas.microsoft.com/office/drawing/2014/main" id="{7008E429-102A-E90D-F611-71529986EB1A}"/>
              </a:ext>
            </a:extLst>
          </p:cNvPr>
          <p:cNvSpPr txBox="1"/>
          <p:nvPr/>
        </p:nvSpPr>
        <p:spPr>
          <a:xfrm>
            <a:off x="1150070" y="1931403"/>
            <a:ext cx="10162095" cy="3533147"/>
          </a:xfrm>
          <a:prstGeom prst="rect">
            <a:avLst/>
          </a:prstGeom>
          <a:noFill/>
        </p:spPr>
        <p:txBody>
          <a:bodyPr wrap="square">
            <a:spAutoFit/>
          </a:bodyPr>
          <a:lstStyle/>
          <a:p>
            <a:pPr>
              <a:lnSpc>
                <a:spcPct val="115000"/>
              </a:lnSpc>
              <a:spcAft>
                <a:spcPts val="800"/>
              </a:spcAft>
              <a:buNone/>
            </a:pPr>
            <a:r>
              <a:rPr lang="en-CA" sz="28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and even desirable for a key reason: </a:t>
            </a:r>
            <a:r>
              <a:rPr lang="en-CA" sz="28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28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incidents—which are best addressed by targeted intelligence and intervention, not statistical forecasting</a:t>
            </a:r>
            <a:endParaRPr lang="en-CA"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905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14</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523291" y="1242595"/>
            <a:ext cx="4287709"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2"/>
          <a:stretch>
            <a:fillRect/>
          </a:stretch>
        </p:blipFill>
        <p:spPr>
          <a:xfrm>
            <a:off x="602896" y="1319752"/>
            <a:ext cx="6797145" cy="5401723"/>
          </a:xfrm>
          <a:prstGeom prst="rect">
            <a:avLst/>
          </a:prstGeom>
        </p:spPr>
      </p:pic>
    </p:spTree>
    <p:extLst>
      <p:ext uri="{BB962C8B-B14F-4D97-AF65-F5344CB8AC3E}">
        <p14:creationId xmlns:p14="http://schemas.microsoft.com/office/powerpoint/2010/main" val="134337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17</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447675"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353550" y="1635721"/>
            <a:ext cx="2647950" cy="4616648"/>
          </a:xfrm>
          <a:prstGeom prst="rect">
            <a:avLst/>
          </a:prstGeom>
          <a:noFill/>
        </p:spPr>
        <p:txBody>
          <a:bodyPr wrap="square">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sz="1600" dirty="0">
                <a:latin typeface="Times New Roman" panose="02020603050405020304" pitchFamily="18" charset="0"/>
                <a:cs typeface="Times New Roman" panose="02020603050405020304" pitchFamily="18" charset="0"/>
              </a:rPr>
              <a:t> </a:t>
            </a:r>
            <a:r>
              <a:rPr lang="en-CA" sz="16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for feature importance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Tier Definition:</a:t>
            </a:r>
          </a:p>
          <a:p>
            <a:pPr lvl="1"/>
            <a:r>
              <a:rPr lang="en-CA" sz="1600" b="1" dirty="0">
                <a:solidFill>
                  <a:srgbClr val="0F1115"/>
                </a:solidFill>
                <a:latin typeface="Times New Roman" panose="02020603050405020304" pitchFamily="18" charset="0"/>
                <a:cs typeface="Times New Roman" panose="02020603050405020304" pitchFamily="18" charset="0"/>
              </a:rPr>
              <a:t>High (70+): </a:t>
            </a:r>
          </a:p>
          <a:p>
            <a:pPr lvl="1"/>
            <a:r>
              <a:rPr lang="en-CA" sz="16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lvl="1"/>
            <a:r>
              <a:rPr lang="en-CA" sz="1600" b="1" dirty="0">
                <a:solidFill>
                  <a:srgbClr val="0F1115"/>
                </a:solidFill>
                <a:latin typeface="Times New Roman" panose="02020603050405020304" pitchFamily="18" charset="0"/>
                <a:cs typeface="Times New Roman" panose="02020603050405020304" pitchFamily="18" charset="0"/>
              </a:rPr>
              <a:t>Medium (60-69): </a:t>
            </a:r>
            <a:r>
              <a:rPr lang="en-CA" sz="16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lvl="1"/>
            <a:r>
              <a:rPr lang="en-CA" sz="1600" b="1" dirty="0">
                <a:solidFill>
                  <a:srgbClr val="0F1115"/>
                </a:solidFill>
                <a:latin typeface="Times New Roman" panose="02020603050405020304" pitchFamily="18" charset="0"/>
                <a:cs typeface="Times New Roman" panose="02020603050405020304" pitchFamily="18" charset="0"/>
              </a:rPr>
              <a:t>Low (&lt;60): </a:t>
            </a:r>
          </a:p>
          <a:p>
            <a:pPr lvl="1"/>
            <a:r>
              <a:rPr lang="en-CA" sz="16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600" dirty="0">
                <a:solidFill>
                  <a:srgbClr val="0F1115"/>
                </a:solidFill>
                <a:latin typeface="Times New Roman" panose="02020603050405020304" pitchFamily="18" charset="0"/>
                <a:cs typeface="Times New Roman" panose="02020603050405020304" pitchFamily="18" charset="0"/>
              </a:rPr>
              <a:t> </a:t>
            </a:r>
            <a:endParaRPr lang="en-CA" sz="1600" dirty="0">
              <a:solidFill>
                <a:srgbClr val="0F111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Operational Summary</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18</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19</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842002" y="1519788"/>
            <a:ext cx="5871936" cy="50783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533399" y="1515396"/>
            <a:ext cx="5105400" cy="4870564"/>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Officer Availability: 33 / 61 (54%)</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Daily Call Volume: 438</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Calls per Available Officer: ~13.3</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Operational Readiness: 54%</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Rate: 95.0% </a:t>
            </a:r>
            <a:r>
              <a:rPr lang="en-CA" sz="1350" dirty="0">
                <a:latin typeface="Times New Roman" panose="02020603050405020304" pitchFamily="18" charset="0"/>
                <a:cs typeface="Times New Roman" panose="02020603050405020304" pitchFamily="18" charset="0"/>
                <a:sym typeface="Wingdings" panose="05000000000000000000" pitchFamily="2" charset="2"/>
              </a:rPr>
              <a:t> </a:t>
            </a:r>
            <a:r>
              <a:rPr lang="en-CA" sz="135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647426"/>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5" name="TextBox 4">
            <a:extLst>
              <a:ext uri="{FF2B5EF4-FFF2-40B4-BE49-F238E27FC236}">
                <a16:creationId xmlns:a16="http://schemas.microsoft.com/office/drawing/2014/main" id="{A1E4C0A1-86E3-12EA-4F5E-9C1C7D8799E0}"/>
              </a:ext>
            </a:extLst>
          </p:cNvPr>
          <p:cNvSpPr txBox="1"/>
          <p:nvPr/>
        </p:nvSpPr>
        <p:spPr>
          <a:xfrm>
            <a:off x="904875" y="1803315"/>
            <a:ext cx="10915650" cy="3384068"/>
          </a:xfrm>
          <a:prstGeom prst="rect">
            <a:avLst/>
          </a:prstGeom>
          <a:noFill/>
        </p:spPr>
        <p:txBody>
          <a:bodyPr wrap="square">
            <a:spAutoFit/>
          </a:bodyPr>
          <a:lstStyle/>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Diagnosis: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The 2024 surge was an anomaly driven by organized crime in District 4</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Prescription:</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An immediate resource surge to Vaughan, with strategic scheduling</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Prognosis: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Without action, a 5.2% increase is forecast for 2026. With our plan, we aim to 	reverse that trend</a:t>
            </a:r>
          </a:p>
          <a:p>
            <a:pPr marL="342900" lvl="0" indent="-342900">
              <a:lnSpc>
                <a:spcPct val="200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Measure:</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We will track success via reduced risk scores and disrupted networks</a:t>
            </a:r>
          </a:p>
        </p:txBody>
      </p:sp>
    </p:spTree>
    <p:extLst>
      <p:ext uri="{BB962C8B-B14F-4D97-AF65-F5344CB8AC3E}">
        <p14:creationId xmlns:p14="http://schemas.microsoft.com/office/powerpoint/2010/main" val="391233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4659" y="274321"/>
            <a:ext cx="9562682"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Our Resource Request &amp; Commitment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21</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4099648"/>
          </a:xfrm>
          <a:prstGeom prst="rect">
            <a:avLst/>
          </a:prstGeom>
          <a:noFill/>
        </p:spPr>
        <p:txBody>
          <a:bodyPr wrap="square">
            <a:spAutoFit/>
          </a:body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22</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95,050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743859" y="1347219"/>
            <a:ext cx="6520543" cy="525169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November 2025 to December 2026</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We used advanced time-series forecasting (analyzing past patterns to predict the future) and machine learning models (to identify key risk factors). Our models are better at predicting the overall seasonal pattern (e.g., more crime in summer) than predicting sudden spikes from unpredictable events like organized crime rings.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2848857"/>
          </a:xfrm>
          <a:prstGeom prst="rect">
            <a:avLst/>
          </a:prstGeom>
          <a:noFill/>
        </p:spPr>
        <p:txBody>
          <a:bodyPr wrap="square">
            <a:spAutoFit/>
          </a:bodyPr>
          <a:lstStyle/>
          <a:p>
            <a:endParaRPr lang="en-CA" sz="1600" dirty="0">
              <a:latin typeface="Times New Roman" panose="02020603050405020304" pitchFamily="18" charset="0"/>
              <a:cs typeface="Times New Roman" panose="02020603050405020304" pitchFamily="18" charset="0"/>
            </a:endParaRPr>
          </a:p>
          <a:p>
            <a:pPr latinLnBrk="1">
              <a:lnSpc>
                <a:spcPct val="200000"/>
              </a:lnSpc>
            </a:pPr>
            <a:r>
              <a:rPr lang="en-CA" sz="2000" b="1" dirty="0">
                <a:latin typeface="Times New Roman" panose="02020603050405020304" pitchFamily="18" charset="0"/>
                <a:cs typeface="Times New Roman" panose="02020603050405020304" pitchFamily="18" charset="0"/>
              </a:rPr>
              <a:t>Strategic insights</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latinLnBrk="1">
              <a:lnSpc>
                <a:spcPct val="200000"/>
              </a:lnSpc>
            </a:pPr>
            <a:r>
              <a:rPr lang="en-CA" sz="1600" b="0" i="0" dirty="0">
                <a:effectLst/>
                <a:latin typeface="Times New Roman" panose="02020603050405020304" pitchFamily="18" charset="0"/>
                <a:cs typeface="Times New Roman" panose="02020603050405020304" pitchFamily="18" charset="0"/>
              </a:rPr>
              <a:t>   • High Season: August, September, </a:t>
            </a:r>
            <a:r>
              <a:rPr lang="en-CA" sz="1600" dirty="0">
                <a:latin typeface="Times New Roman" panose="02020603050405020304" pitchFamily="18" charset="0"/>
                <a:cs typeface="Times New Roman" panose="02020603050405020304" pitchFamily="18" charset="0"/>
              </a:rPr>
              <a:t>October</a:t>
            </a:r>
            <a:endParaRPr lang="en-CA" sz="1600" b="0" i="0" dirty="0">
              <a:effectLst/>
              <a:latin typeface="Times New Roman" panose="02020603050405020304" pitchFamily="18" charset="0"/>
              <a:cs typeface="Times New Roman" panose="02020603050405020304" pitchFamily="18" charset="0"/>
            </a:endParaRPr>
          </a:p>
          <a:p>
            <a:pPr algn="l" latinLnBrk="1">
              <a:lnSpc>
                <a:spcPct val="200000"/>
              </a:lnSpc>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285817" y="2511935"/>
            <a:ext cx="4501926" cy="3847207"/>
          </a:xfrm>
          <a:prstGeom prst="rect">
            <a:avLst/>
          </a:prstGeom>
          <a:noFill/>
        </p:spPr>
        <p:txBody>
          <a:bodyPr wrap="square">
            <a:spAutoFit/>
          </a:bodyPr>
          <a:lstStyle/>
          <a:p>
            <a:pPr algn="l" latinLnBrk="1">
              <a:buNone/>
            </a:pPr>
            <a:r>
              <a:rPr lang="en-CA" sz="16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4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4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4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4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4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4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600" b="0" i="0" dirty="0">
                <a:effectLst/>
                <a:latin typeface="Times New Roman" panose="02020603050405020304" pitchFamily="18" charset="0"/>
                <a:cs typeface="Times New Roman" panose="02020603050405020304" pitchFamily="18" charset="0"/>
              </a:rPr>
              <a:t>SEASONAL DISTRIBUTION:</a:t>
            </a: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     - Spring: 		24.1%</a:t>
            </a:r>
          </a:p>
          <a:p>
            <a:pPr algn="l" latinLnBrk="1">
              <a:buNone/>
            </a:pPr>
            <a:r>
              <a:rPr lang="en-CA" sz="1400" b="0" i="0" dirty="0">
                <a:effectLst/>
                <a:latin typeface="Times New Roman" panose="02020603050405020304" pitchFamily="18" charset="0"/>
                <a:cs typeface="Times New Roman" panose="02020603050405020304" pitchFamily="18" charset="0"/>
              </a:rPr>
              <a:t>     - Summer: 	25.7%</a:t>
            </a:r>
            <a:endParaRPr lang="en-CA" sz="1400" dirty="0">
              <a:latin typeface="Times New Roman" panose="02020603050405020304" pitchFamily="18" charset="0"/>
              <a:cs typeface="Times New Roman" panose="02020603050405020304" pitchFamily="18" charset="0"/>
            </a:endParaRPr>
          </a:p>
          <a:p>
            <a:pPr algn="l" latinLnBrk="1">
              <a:buNone/>
            </a:pPr>
            <a:r>
              <a:rPr lang="en-CA" sz="1400" dirty="0">
                <a:latin typeface="Times New Roman" panose="02020603050405020304" pitchFamily="18" charset="0"/>
                <a:cs typeface="Times New Roman" panose="02020603050405020304" pitchFamily="18" charset="0"/>
              </a:rPr>
              <a:t>     - Fall: 		26.6%</a:t>
            </a: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     - Winter: 		23.6%</a:t>
            </a:r>
          </a:p>
          <a:p>
            <a:pPr algn="l" latinLnBrk="1">
              <a:buNone/>
            </a:pPr>
            <a:r>
              <a:rPr lang="en-CA" sz="1600" b="0" i="0" dirty="0">
                <a:effectLst/>
                <a:latin typeface="Times New Roman" panose="02020603050405020304" pitchFamily="18" charset="0"/>
                <a:cs typeface="Times New Roman" panose="02020603050405020304" pitchFamily="18" charset="0"/>
              </a:rPr>
              <a:t>CATEGORY TRENDS:</a:t>
            </a:r>
          </a:p>
          <a:p>
            <a:pPr algn="l" latinLnBrk="1">
              <a:buNone/>
            </a:pPr>
            <a:r>
              <a:rPr lang="en-CA" sz="1400" b="0" i="0" dirty="0">
                <a:effectLst/>
                <a:latin typeface="Times New Roman" panose="02020603050405020304" pitchFamily="18" charset="0"/>
                <a:cs typeface="Times New Roman" panose="02020603050405020304" pitchFamily="18" charset="0"/>
              </a:rPr>
              <a:t>   • Property Crime: 	+61.7% change (2020-2023)</a:t>
            </a:r>
          </a:p>
          <a:p>
            <a:pPr latinLnBrk="1"/>
            <a:r>
              <a:rPr lang="en-CA" sz="1400" b="0" i="0" dirty="0">
                <a:effectLst/>
                <a:latin typeface="Times New Roman" panose="02020603050405020304" pitchFamily="18" charset="0"/>
                <a:cs typeface="Times New Roman" panose="02020603050405020304" pitchFamily="18" charset="0"/>
              </a:rPr>
              <a:t>   • Violent Crime: 		+52.3%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Other Crime: 		+24.8%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Drug Crime: 		-3.7%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7" y="2243654"/>
            <a:ext cx="2824421"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055237" y="4537366"/>
            <a:ext cx="2889573"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497774"/>
            <a:ext cx="2445636"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sp>
        <p:nvSpPr>
          <p:cNvPr id="19" name="TextBox 18">
            <a:extLst>
              <a:ext uri="{FF2B5EF4-FFF2-40B4-BE49-F238E27FC236}">
                <a16:creationId xmlns:a16="http://schemas.microsoft.com/office/drawing/2014/main" id="{9CBA1964-226E-916F-C2CB-5E4D9F2F4C1D}"/>
              </a:ext>
            </a:extLst>
          </p:cNvPr>
          <p:cNvSpPr txBox="1"/>
          <p:nvPr/>
        </p:nvSpPr>
        <p:spPr>
          <a:xfrm>
            <a:off x="611123" y="1746334"/>
            <a:ext cx="11104627" cy="338554"/>
          </a:xfrm>
          <a:prstGeom prst="rect">
            <a:avLst/>
          </a:prstGeom>
          <a:noFill/>
        </p:spPr>
        <p:txBody>
          <a:bodyPr wrap="square">
            <a:spAutoFit/>
          </a:bodyPr>
          <a:lstStyle/>
          <a:p>
            <a:pPr algn="ctr"/>
            <a:r>
              <a:rPr lang="en-CA" sz="1600" b="1"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endParaRPr lang="en-CA"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615400" y="2260628"/>
            <a:ext cx="2472107"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 &amp; Patterns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3825</TotalTime>
  <Words>3063</Words>
  <Application>Microsoft Office PowerPoint</Application>
  <PresentationFormat>Widescreen</PresentationFormat>
  <Paragraphs>305</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Methodology</vt:lpstr>
      <vt:lpstr>Crime Trend</vt:lpstr>
      <vt:lpstr>Crime Category Distribution</vt:lpstr>
      <vt:lpstr>The Crime-Staffing Feedback Loop</vt:lpstr>
      <vt:lpstr>Yearly Crime Trends &amp; The 2024 Anomaly</vt:lpstr>
      <vt:lpstr>2024 Crime Surge: Key Drivers &amp; Patterns</vt:lpstr>
      <vt:lpstr>A Data-Driven Explanation of the 2024 Crime Surge</vt:lpstr>
      <vt:lpstr>Analyzing Crime Factors with Multiple Data Sources</vt:lpstr>
      <vt:lpstr>Crime Time-Series Modeling</vt:lpstr>
      <vt:lpstr>Understanding Our Model's Performance</vt:lpstr>
      <vt:lpstr>Forecast: A Return to Growth in 2026 Demands Action</vt:lpstr>
      <vt:lpstr>PowerPoint Presentation</vt:lpstr>
      <vt:lpstr>Police Operations Dashboard</vt:lpstr>
      <vt:lpstr>District 4 (Vaughan) is the Epicenter of Risk</vt:lpstr>
      <vt:lpstr>District 4 (Vaughan) Operational Summary</vt:lpstr>
      <vt:lpstr>The Staffing Crisis: 95% Legal Compliance Masks 54% Operational Readiness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142</cp:revision>
  <dcterms:created xsi:type="dcterms:W3CDTF">2013-01-27T09:14:16Z</dcterms:created>
  <dcterms:modified xsi:type="dcterms:W3CDTF">2025-11-26T20:10:42Z</dcterms:modified>
  <cp:category/>
</cp:coreProperties>
</file>